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on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ono-regular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19" Type="http://schemas.openxmlformats.org/officeDocument/2006/relationships/font" Target="fonts/RobotoMono-italic.fntdata"/><Relationship Id="rId6" Type="http://schemas.openxmlformats.org/officeDocument/2006/relationships/slide" Target="slides/slide2.xml"/><Relationship Id="rId18" Type="http://schemas.openxmlformats.org/officeDocument/2006/relationships/font" Target="fonts/RobotoMon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35434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93790" y="2585204"/>
            <a:ext cx="7556421" cy="978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50"/>
              <a:buFont typeface="Roboto Mono"/>
              <a:buNone/>
            </a:pPr>
            <a:r>
              <a:rPr b="0" i="0" lang="en-US" sz="61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Введение в Bard</a:t>
            </a:r>
            <a:endParaRPr b="0" i="0" sz="61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93790" y="390358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Добро пожаловать в мир Bard, мощного инструмента искусственного интеллекта, разработанного Google. Bard - это ваша персональная помощь в мире информации, креативности и решения задач.</a:t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93790" y="5264348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5271968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/>
        </p:nvSpPr>
        <p:spPr>
          <a:xfrm>
            <a:off x="1270068" y="5247450"/>
            <a:ext cx="30285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"/>
              <a:buNone/>
            </a:pPr>
            <a:r>
              <a:rPr b="1" i="0" lang="en-US" sz="22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by Рома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/>
          <p:nvPr/>
        </p:nvSpPr>
        <p:spPr>
          <a:xfrm>
            <a:off x="6280190" y="136195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Что такое Bard?</a:t>
            </a:r>
            <a:endParaRPr b="0" i="0" sz="4450" u="none" cap="none" strike="noStrike"/>
          </a:p>
        </p:txBody>
      </p:sp>
      <p:sp>
        <p:nvSpPr>
          <p:cNvPr id="61" name="Google Shape;61;p12"/>
          <p:cNvSpPr/>
          <p:nvPr/>
        </p:nvSpPr>
        <p:spPr>
          <a:xfrm>
            <a:off x="6280190" y="241089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- это крупная языковая модель, обученная на огромном количестве данных. Он умеет понимать естественный язык, генерировать текст, переводить языки и многое другое.</a:t>
            </a:r>
            <a:endParaRPr b="0" i="0" sz="17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6280190" y="3754755"/>
            <a:ext cx="3664863" cy="3112889"/>
          </a:xfrm>
          <a:prstGeom prst="roundRect">
            <a:avLst>
              <a:gd fmla="val 109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6507004" y="39815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Инструмент ИИ</a:t>
            </a:r>
            <a:endParaRPr b="0" i="0" sz="220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6507004" y="4471988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- это передовое решение в области искусственного интеллекта, способное решать задачи в различных областях.</a:t>
            </a:r>
            <a:endParaRPr b="0" i="0" sz="175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10171867" y="3754755"/>
            <a:ext cx="3664863" cy="3112889"/>
          </a:xfrm>
          <a:prstGeom prst="roundRect">
            <a:avLst>
              <a:gd fmla="val 1093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/>
          <p:nvPr/>
        </p:nvSpPr>
        <p:spPr>
          <a:xfrm>
            <a:off x="10398681" y="3981569"/>
            <a:ext cx="3211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Большая языковая модель</a:t>
            </a:r>
            <a:endParaRPr b="0" i="0" sz="22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10398681" y="4826318"/>
            <a:ext cx="321123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Обучен на гигантском наборе данных, Bard обладает глубоким пониманием языка и способен генерировать убедительный текст.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162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/>
          <p:nvPr/>
        </p:nvSpPr>
        <p:spPr>
          <a:xfrm>
            <a:off x="732473" y="3191828"/>
            <a:ext cx="5232678" cy="65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Roboto Mono"/>
              <a:buNone/>
            </a:pPr>
            <a:r>
              <a:rPr b="0" i="0" lang="en-US" sz="41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Возможности Bard</a:t>
            </a:r>
            <a:endParaRPr b="0" i="0" sz="41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732473" y="4159687"/>
            <a:ext cx="13165455" cy="334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обладает широким спектром возможностей, которые делают его универсальным инструментом для различных задач.</a:t>
            </a:r>
            <a:endParaRPr b="0" i="0" sz="16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732473" y="4965263"/>
            <a:ext cx="470892" cy="47089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878443" y="5043726"/>
            <a:ext cx="17895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Roboto Mono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24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1412544" y="4965275"/>
            <a:ext cx="4422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Создание контента</a:t>
            </a:r>
            <a:endParaRPr b="0" i="0" sz="205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1412558" y="5417701"/>
            <a:ext cx="5798106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генерировать текст, статьи, стихи, сценарии, письма и многое другое.</a:t>
            </a:r>
            <a:endParaRPr b="0" i="0" sz="16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7419856" y="4965263"/>
            <a:ext cx="470892" cy="47089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7565827" y="5043726"/>
            <a:ext cx="17895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Roboto Mono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0" i="0" sz="24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8099941" y="4965263"/>
            <a:ext cx="2616279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Перевод языков</a:t>
            </a:r>
            <a:endParaRPr b="0" i="0" sz="20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8099941" y="5417701"/>
            <a:ext cx="5798106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переводить текст между множеством языков, облегчая общение между культурами.</a:t>
            </a:r>
            <a:endParaRPr b="0" i="0" sz="160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732473" y="6531888"/>
            <a:ext cx="470892" cy="47089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>
            <a:off x="878443" y="6610350"/>
            <a:ext cx="17895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Roboto Mono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4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1412543" y="6531900"/>
            <a:ext cx="4980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Ответы на вопросы</a:t>
            </a:r>
            <a:endParaRPr b="0" i="0" sz="2050" u="none" cap="none" strike="noStrike"/>
          </a:p>
        </p:txBody>
      </p:sp>
      <p:sp>
        <p:nvSpPr>
          <p:cNvPr id="87" name="Google Shape;87;p13"/>
          <p:cNvSpPr/>
          <p:nvPr/>
        </p:nvSpPr>
        <p:spPr>
          <a:xfrm>
            <a:off x="1412558" y="6984325"/>
            <a:ext cx="5798106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предоставлять исчерпывающие ответы на ваши вопросы, используя свои обширные знания.</a:t>
            </a:r>
            <a:endParaRPr b="0" i="0" sz="1600" u="none" cap="none" strike="noStrike"/>
          </a:p>
        </p:txBody>
      </p:sp>
      <p:sp>
        <p:nvSpPr>
          <p:cNvPr id="88" name="Google Shape;88;p13"/>
          <p:cNvSpPr/>
          <p:nvPr/>
        </p:nvSpPr>
        <p:spPr>
          <a:xfrm>
            <a:off x="7419856" y="6531888"/>
            <a:ext cx="470892" cy="470892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7565827" y="6610350"/>
            <a:ext cx="178951" cy="3139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450"/>
              <a:buFont typeface="Roboto Mono"/>
              <a:buNone/>
            </a:pPr>
            <a:r>
              <a:rPr b="0" i="0" lang="en-US" sz="24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b="0" i="0" sz="2450" u="none" cap="none" strike="noStrike"/>
          </a:p>
        </p:txBody>
      </p:sp>
      <p:sp>
        <p:nvSpPr>
          <p:cNvPr id="90" name="Google Shape;90;p13"/>
          <p:cNvSpPr/>
          <p:nvPr/>
        </p:nvSpPr>
        <p:spPr>
          <a:xfrm>
            <a:off x="8099941" y="6531888"/>
            <a:ext cx="2616279" cy="326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50"/>
              <a:buFont typeface="Roboto Mono"/>
              <a:buNone/>
            </a:pPr>
            <a:r>
              <a:rPr b="0" i="0" lang="en-US" sz="20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Программирование</a:t>
            </a:r>
            <a:endParaRPr b="0" i="0" sz="2050" u="none" cap="none" strike="noStrike"/>
          </a:p>
        </p:txBody>
      </p:sp>
      <p:sp>
        <p:nvSpPr>
          <p:cNvPr id="91" name="Google Shape;91;p13"/>
          <p:cNvSpPr/>
          <p:nvPr/>
        </p:nvSpPr>
        <p:spPr>
          <a:xfrm>
            <a:off x="8099941" y="6984325"/>
            <a:ext cx="5798106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помочь вам с программированием, предлагая код и решения задач.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747475" y="587450"/>
            <a:ext cx="69789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Roboto Mono"/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Как использовать Bard</a:t>
            </a:r>
            <a:endParaRPr b="0" i="0" sz="42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747474" y="1575197"/>
            <a:ext cx="7649051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Использование Bard - это просто. Вам нужно лишь ввести ваши запросы в текстовое поле и нажать кнопку "Отправить".</a:t>
            </a:r>
            <a:endParaRPr b="0" i="0" sz="165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1052513" y="2498884"/>
            <a:ext cx="30480" cy="5143262"/>
          </a:xfrm>
          <a:prstGeom prst="roundRect">
            <a:avLst>
              <a:gd fmla="val 10510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277541" y="2964180"/>
            <a:ext cx="747474" cy="30480"/>
          </a:xfrm>
          <a:prstGeom prst="roundRect">
            <a:avLst>
              <a:gd fmla="val 10510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27484" y="2739152"/>
            <a:ext cx="480536" cy="480536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976432" y="2819162"/>
            <a:ext cx="182642" cy="32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250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2242423" y="2712363"/>
            <a:ext cx="2669619" cy="33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Ввод запроса</a:t>
            </a:r>
            <a:endParaRPr b="0" i="0" sz="210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2242423" y="3174087"/>
            <a:ext cx="6154103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Начните с четкого и лаконичного запроса, который задает задачу для Bard.</a:t>
            </a:r>
            <a:endParaRPr b="0" i="0" sz="16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1277541" y="4749760"/>
            <a:ext cx="747474" cy="30480"/>
          </a:xfrm>
          <a:prstGeom prst="roundRect">
            <a:avLst>
              <a:gd fmla="val 10510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827484" y="4524732"/>
            <a:ext cx="480536" cy="480536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976432" y="4604742"/>
            <a:ext cx="182642" cy="32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="0" i="0" sz="250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2242426" y="4497950"/>
            <a:ext cx="50349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Обработка информации</a:t>
            </a:r>
            <a:endParaRPr b="0" i="0" sz="21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2242423" y="4959668"/>
            <a:ext cx="6154103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анализирует ваш запрос и использует свои знания для поиска ответа или решения.</a:t>
            </a:r>
            <a:endParaRPr b="0" i="0" sz="165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1277541" y="6535341"/>
            <a:ext cx="747474" cy="30480"/>
          </a:xfrm>
          <a:prstGeom prst="roundRect">
            <a:avLst>
              <a:gd fmla="val 10510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27484" y="6310313"/>
            <a:ext cx="480536" cy="480536"/>
          </a:xfrm>
          <a:prstGeom prst="roundRect">
            <a:avLst>
              <a:gd fmla="val 6667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976432" y="6390323"/>
            <a:ext cx="182642" cy="320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00"/>
              <a:buFont typeface="Roboto Mono"/>
              <a:buNone/>
            </a:pPr>
            <a:r>
              <a:rPr b="0" i="0" lang="en-US" sz="25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2500" u="none" cap="none" strike="noStrike"/>
          </a:p>
        </p:txBody>
      </p:sp>
      <p:sp>
        <p:nvSpPr>
          <p:cNvPr id="114" name="Google Shape;114;p14"/>
          <p:cNvSpPr/>
          <p:nvPr/>
        </p:nvSpPr>
        <p:spPr>
          <a:xfrm>
            <a:off x="2242427" y="6283525"/>
            <a:ext cx="48444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00"/>
              <a:buFont typeface="Roboto Mono"/>
              <a:buNone/>
            </a:pPr>
            <a:r>
              <a:rPr b="0" i="0" lang="en-US" sz="21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Выдача результата</a:t>
            </a:r>
            <a:endParaRPr b="0" i="0" sz="2100" u="none" cap="none" strike="noStrike"/>
          </a:p>
        </p:txBody>
      </p:sp>
      <p:sp>
        <p:nvSpPr>
          <p:cNvPr id="115" name="Google Shape;115;p14"/>
          <p:cNvSpPr/>
          <p:nvPr/>
        </p:nvSpPr>
        <p:spPr>
          <a:xfrm>
            <a:off x="2242423" y="6745248"/>
            <a:ext cx="6154103" cy="683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генерирует ответ, текст или код, удовлетворяющий вашим требованиям.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793804" y="1811300"/>
            <a:ext cx="1166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Roboto Mono"/>
              <a:buNone/>
            </a:pPr>
            <a:r>
              <a:rPr b="0" i="0" lang="en-US" sz="44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Примеры использования Bard</a:t>
            </a:r>
            <a:endParaRPr b="0" i="0" sz="445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793790" y="297370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предлагает широкий спектр примеров использования, позволяющих оптимизировать рабочие процессы и повысить продуктивность.</a:t>
            </a:r>
            <a:endParaRPr b="0" i="0" sz="17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793806" y="4181475"/>
            <a:ext cx="4416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Создание контента</a:t>
            </a:r>
            <a:endParaRPr b="0" i="0" sz="22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793790" y="4762619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Напишите сценарий для короткометражного фильма, стихотворение о любви или статью о новой технологии.</a:t>
            </a:r>
            <a:endParaRPr b="0" i="0" sz="175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Перевод</a:t>
            </a:r>
            <a:endParaRPr b="0" i="0" sz="22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5332928" y="4762619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Переведите текст с английского на испанский или с русского на китайский, чтобы расширить коммуникацию.</a:t>
            </a:r>
            <a:endParaRPr b="0" i="0" sz="175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 Mono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Программирование</a:t>
            </a:r>
            <a:endParaRPr b="0" i="0" sz="22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Получите помощь с программированием на Python, JavaScript, C++, создайте веб-сайт или приложение.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6180415" y="545544"/>
            <a:ext cx="7755969" cy="1239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Roboto Mono"/>
              <a:buNone/>
            </a:pPr>
            <a:r>
              <a:rPr b="0" i="0" lang="en-US" sz="3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Преимущества использования Bard</a:t>
            </a:r>
            <a:endParaRPr b="0" i="0" sz="390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6180415" y="2082403"/>
            <a:ext cx="7755969" cy="634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обладает рядом преимуществ, которые делают его ценным инструментом в современном мире.</a:t>
            </a:r>
            <a:endParaRPr b="0" i="0" sz="1550" u="none" cap="none" strike="noStrike"/>
          </a:p>
        </p:txBody>
      </p:sp>
      <p:pic>
        <p:nvPicPr>
          <p:cNvPr descr="preencoded.png" id="137" name="Google Shape;13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0415" y="2940010"/>
            <a:ext cx="495657" cy="4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6180415" y="3633907"/>
            <a:ext cx="2478762" cy="309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Roboto Mono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Скорость</a:t>
            </a:r>
            <a:endParaRPr b="0" i="0" sz="195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6180415" y="4062651"/>
            <a:ext cx="3729276" cy="951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работает быстро и эффективно, предоставляя ответы в считанные секунды.</a:t>
            </a:r>
            <a:endParaRPr b="0" i="0" sz="1550" u="none" cap="none" strike="noStrike"/>
          </a:p>
        </p:txBody>
      </p:sp>
      <p:pic>
        <p:nvPicPr>
          <p:cNvPr descr="preencoded.png" id="140" name="Google Shape;14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7109" y="2940010"/>
            <a:ext cx="495657" cy="4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10207109" y="3633907"/>
            <a:ext cx="2478762" cy="309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Roboto Mono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Точность</a:t>
            </a:r>
            <a:endParaRPr b="0" i="0" sz="19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10207109" y="4062651"/>
            <a:ext cx="3729276" cy="951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Благодаря обучению на огромных данных, Bard обеспечивает высокую точность результатов.</a:t>
            </a:r>
            <a:endParaRPr b="0" i="0" sz="1550" u="none" cap="none" strike="noStrike"/>
          </a:p>
        </p:txBody>
      </p:sp>
      <p:pic>
        <p:nvPicPr>
          <p:cNvPr descr="preencoded.png" id="143" name="Google Shape;1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0415" y="5609392"/>
            <a:ext cx="495657" cy="4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6180415" y="6303288"/>
            <a:ext cx="2478762" cy="309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Roboto Mono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Креативность</a:t>
            </a:r>
            <a:endParaRPr b="0" i="0" sz="19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6180415" y="6732032"/>
            <a:ext cx="3729276" cy="951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генерировать оригинальные идеи и решения, стимулируя творческий процесс.</a:t>
            </a:r>
            <a:endParaRPr b="0" i="0" sz="1550" u="none" cap="none" strike="noStrike"/>
          </a:p>
        </p:txBody>
      </p:sp>
      <p:pic>
        <p:nvPicPr>
          <p:cNvPr descr="preencoded.png" id="146" name="Google Shape;1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07109" y="5609392"/>
            <a:ext cx="495657" cy="49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10207109" y="6303288"/>
            <a:ext cx="2478762" cy="309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50"/>
              <a:buFont typeface="Roboto Mono"/>
              <a:buNone/>
            </a:pPr>
            <a:r>
              <a:rPr b="0" i="0" lang="en-US" sz="195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Эффективность</a:t>
            </a:r>
            <a:endParaRPr b="0" i="0" sz="195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10207109" y="6732032"/>
            <a:ext cx="3729276" cy="951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50"/>
              <a:buFont typeface="Roboto"/>
              <a:buNone/>
            </a:pPr>
            <a:r>
              <a:rPr b="0" i="0" lang="en-US" sz="15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автоматизирует задачи, освобождая время для более важных дел.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5116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742221" y="3234325"/>
            <a:ext cx="116361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Roboto Mono"/>
              <a:buNone/>
            </a:pPr>
            <a:r>
              <a:rPr b="0" i="0" lang="en-US" sz="41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Ограничения и недостатки Bard</a:t>
            </a:r>
            <a:endParaRPr b="0" i="0" sz="415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742236" y="4215289"/>
            <a:ext cx="13145929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Несмотря на свои преимущества, Bard имеет определенные ограничения, которые важно учитывать.</a:t>
            </a:r>
            <a:endParaRPr b="0" i="0" sz="1650" u="none" cap="none" strike="noStrike"/>
          </a:p>
        </p:txBody>
      </p:sp>
      <p:sp>
        <p:nvSpPr>
          <p:cNvPr id="157" name="Google Shape;157;p17"/>
          <p:cNvSpPr/>
          <p:nvPr/>
        </p:nvSpPr>
        <p:spPr>
          <a:xfrm>
            <a:off x="742236" y="4793099"/>
            <a:ext cx="13145929" cy="2859167"/>
          </a:xfrm>
          <a:prstGeom prst="roundRect">
            <a:avLst>
              <a:gd fmla="val 1113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49856" y="4800719"/>
            <a:ext cx="13130689" cy="94797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961906" y="4935498"/>
            <a:ext cx="6137434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Предвзятость</a:t>
            </a:r>
            <a:endParaRPr b="0" i="0" sz="165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7531060" y="4935498"/>
            <a:ext cx="6137434" cy="6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может быть подвержен влиянию предвзятости данных, на которых он был обучен.</a:t>
            </a:r>
            <a:endParaRPr b="0" i="0" sz="165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749856" y="5748695"/>
            <a:ext cx="13130689" cy="94797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961906" y="5883473"/>
            <a:ext cx="6137434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Недостаток эмоционального интеллекта</a:t>
            </a:r>
            <a:endParaRPr b="0" i="0" sz="165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7531060" y="5883473"/>
            <a:ext cx="6137434" cy="6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не способен понимать и реагировать на эмоции, что может быть ограничением в некоторых случаях.</a:t>
            </a:r>
            <a:endParaRPr b="0" i="0" sz="165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749856" y="6696670"/>
            <a:ext cx="13130689" cy="94797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961906" y="6831449"/>
            <a:ext cx="6137434" cy="3392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Отсутствие творческого мышления</a:t>
            </a:r>
            <a:endParaRPr b="0" i="0" sz="165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7531060" y="6831449"/>
            <a:ext cx="6137434" cy="678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работает по шаблонам, поэтому его творчество может быть ограничено.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677942" y="532686"/>
            <a:ext cx="7788116" cy="1210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Mono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Заключение и рекомендации по использованию Bard</a:t>
            </a:r>
            <a:endParaRPr b="0" i="0" sz="38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677942" y="2034064"/>
            <a:ext cx="7788116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- это мощный инструмент, который может значительно повысить продуктивность и креативность.</a:t>
            </a:r>
            <a:endParaRPr b="0" i="0" sz="1500" u="none" cap="none" strike="noStrike"/>
          </a:p>
        </p:txBody>
      </p:sp>
      <p:pic>
        <p:nvPicPr>
          <p:cNvPr descr="preencoded.png"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942" y="2871788"/>
            <a:ext cx="968573" cy="154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1937023" y="3065500"/>
            <a:ext cx="40617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Изучите возможности</a:t>
            </a:r>
            <a:endParaRPr b="0" i="0" sz="19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1937028" y="3484364"/>
            <a:ext cx="6529030" cy="30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Экспериментируйте с Bard, чтобы понять его потенциал и возможности.</a:t>
            </a:r>
            <a:endParaRPr b="0" i="0" sz="1500" u="none" cap="none" strike="noStrike"/>
          </a:p>
        </p:txBody>
      </p:sp>
      <p:pic>
        <p:nvPicPr>
          <p:cNvPr descr="preencoded.png" id="178" name="Google Shape;17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942" y="4421505"/>
            <a:ext cx="968573" cy="15497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1937028" y="4615220"/>
            <a:ext cx="3587829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Четко формулируйте запросы</a:t>
            </a:r>
            <a:endParaRPr b="0" i="0" sz="1900" u="none" cap="none" strike="noStrike"/>
          </a:p>
        </p:txBody>
      </p:sp>
      <p:sp>
        <p:nvSpPr>
          <p:cNvPr id="180" name="Google Shape;180;p18"/>
          <p:cNvSpPr/>
          <p:nvPr/>
        </p:nvSpPr>
        <p:spPr>
          <a:xfrm>
            <a:off x="1937028" y="5034082"/>
            <a:ext cx="6529030" cy="30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Чем точнее ваш запрос, тем точнее будет результат.</a:t>
            </a:r>
            <a:endParaRPr b="0" i="0" sz="1500" u="none" cap="none" strike="noStrike"/>
          </a:p>
        </p:txBody>
      </p:sp>
      <p:pic>
        <p:nvPicPr>
          <p:cNvPr descr="preencoded.png" id="181" name="Google Shape;18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942" y="5971223"/>
            <a:ext cx="968573" cy="172878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1937028" y="6164937"/>
            <a:ext cx="6529030" cy="605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900"/>
              <a:buFont typeface="Roboto Mono"/>
              <a:buNone/>
            </a:pPr>
            <a:r>
              <a:rPr b="0" i="0" lang="en-US" sz="1900" u="none" cap="none" strike="noStrike">
                <a:solidFill>
                  <a:srgbClr val="E5E0DF"/>
                </a:solidFill>
                <a:latin typeface="Roboto Mono"/>
                <a:ea typeface="Roboto Mono"/>
                <a:cs typeface="Roboto Mono"/>
                <a:sym typeface="Roboto Mono"/>
              </a:rPr>
              <a:t>Используйте Bard в сочетании с другими инструментами</a:t>
            </a:r>
            <a:endParaRPr b="0" i="0" sz="190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1937028" y="6886456"/>
            <a:ext cx="6529030" cy="619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Bard - это дополнение, которое работает в тандеме с вашими существующими инструментами.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